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97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58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9" r:id="rId31"/>
    <p:sldId id="300" r:id="rId32"/>
    <p:sldId id="301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0202C7-9597-E440-BA0E-A70FEBFEEB1E}">
          <p14:sldIdLst>
            <p14:sldId id="256"/>
            <p14:sldId id="257"/>
          </p14:sldIdLst>
        </p14:section>
        <p14:section name="Need for testing" id="{1B09EB5B-5AEE-144C-9129-65C44B1E1737}">
          <p14:sldIdLst>
            <p14:sldId id="259"/>
            <p14:sldId id="260"/>
            <p14:sldId id="297"/>
            <p14:sldId id="261"/>
            <p14:sldId id="262"/>
            <p14:sldId id="263"/>
            <p14:sldId id="27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58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99"/>
            <p14:sldId id="300"/>
            <p14:sldId id="30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88821"/>
  </p:normalViewPr>
  <p:slideViewPr>
    <p:cSldViewPr snapToGrid="0" snapToObjects="1">
      <p:cViewPr varScale="1">
        <p:scale>
          <a:sx n="77" d="100"/>
          <a:sy n="77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4DE4-4CDE-5043-95F8-297FAED2FA8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847DF-6612-BE49-9021-2571CA1B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fenseimagery.mil/imagery.html#guid=f1a07fc90bc516cbf2426f45f804117be1c69d7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</a:t>
            </a:r>
            <a:r>
              <a:rPr lang="en-US" baseline="0" dirty="0"/>
              <a:t> here again so that it is quick to refer to it from the previous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3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7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6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6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9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Written in Basic,</a:t>
            </a:r>
            <a:r>
              <a:rPr lang="en-US" baseline="0" dirty="0"/>
              <a:t> this was probably similar to my first program. It would have been written on a computer in a shop called Dixons, which sold the computers. The program was probably on a Commodore Vic 20. It is a simple program, and I probably quickly went to change the content of the string in the first line. </a:t>
            </a:r>
          </a:p>
          <a:p>
            <a:endParaRPr lang="en-US" baseline="0" dirty="0"/>
          </a:p>
          <a:p>
            <a:r>
              <a:rPr lang="en-US" baseline="0" dirty="0"/>
              <a:t>What does the program do? </a:t>
            </a:r>
          </a:p>
          <a:p>
            <a:endParaRPr lang="en-US" baseline="0" dirty="0"/>
          </a:p>
          <a:p>
            <a:r>
              <a:rPr lang="en-US" baseline="0" dirty="0"/>
              <a:t>How could we test the program? We could let it run for a number of minutes and see what is displayed on the screen. How long should it run for? How long do we test it for?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Grace Hopper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released by the United States Navy with the ID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DN-SC-84-05971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(available on Wikipedia)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it is in the public domain. http://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commons.wikimedia.org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File:Commodore_Grace_M._Hopper,_USN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_(covered).jpg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image of the first “bug” is a work of a sailor or employee of the U.S. Navy, taken or made as part of that person's official duties. As a work of the U.S. federal government, the image is in the public domain. The image is available on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wikipedia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http://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commons.wikimedia.org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/wiki/File:H96566k.jpg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image was published on November 13 1995 (ID 884318). It is used for free under the Dilbert Licensing by AMU Reprints for Classroom usage. Information is available at: http://</a:t>
            </a:r>
            <a:r>
              <a:rPr lang="en-US" baseline="0" dirty="0" err="1"/>
              <a:t>www.amureprints.com</a:t>
            </a:r>
            <a:r>
              <a:rPr lang="en-US" baseline="0" dirty="0"/>
              <a:t>/reprints/classroom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Introduction to Software Testing from Paul </a:t>
            </a:r>
            <a:r>
              <a:rPr lang="en-US" dirty="0" err="1"/>
              <a:t>Ammann</a:t>
            </a:r>
            <a:r>
              <a:rPr lang="en-US" dirty="0"/>
              <a:t> and Jeff Offutt, Cambridge University Press,</a:t>
            </a:r>
            <a:r>
              <a:rPr lang="en-US" baseline="0" dirty="0"/>
              <a:t> although the original discussion is also linked to the Art of Software Testing by Myers, </a:t>
            </a:r>
            <a:r>
              <a:rPr lang="en-US" baseline="0" dirty="0" err="1"/>
              <a:t>Badgett</a:t>
            </a:r>
            <a:r>
              <a:rPr lang="en-US" baseline="0" dirty="0"/>
              <a:t> and Sandler (3</a:t>
            </a:r>
            <a:r>
              <a:rPr lang="en-US" baseline="30000" dirty="0"/>
              <a:t>rd</a:t>
            </a:r>
            <a:r>
              <a:rPr lang="en-US" baseline="0" dirty="0"/>
              <a:t> edition).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Jorgensen, p4,</a:t>
            </a:r>
            <a:r>
              <a:rPr lang="en-US" baseline="0" dirty="0"/>
              <a:t> based on IEEE definitions.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9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3629819"/>
            <a:ext cx="12192000" cy="3255962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2192000" cy="3509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 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r>
              <a:rPr lang="en-US" dirty="0">
                <a:solidFill>
                  <a:schemeClr val="lt1">
                    <a:alpha val="10000"/>
                  </a:schemeClr>
                </a:solidFill>
              </a:rPr>
              <a:t>Software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 Black Box Testing • White Box Testing • Unit Testing • </a:t>
            </a:r>
            <a:r>
              <a:rPr lang="en-US" baseline="0" dirty="0" err="1">
                <a:solidFill>
                  <a:schemeClr val="lt1">
                    <a:alpha val="10000"/>
                  </a:schemeClr>
                </a:solidFill>
              </a:rPr>
              <a:t>xUnit</a:t>
            </a:r>
            <a:r>
              <a:rPr lang="en-US" baseline="0" dirty="0">
                <a:solidFill>
                  <a:schemeClr val="lt1">
                    <a:alpha val="10000"/>
                  </a:schemeClr>
                </a:solidFill>
              </a:rPr>
              <a:t> Testing • Test Doubles • Stubs • Mocks • Test Frameworks • Web System Testing • </a:t>
            </a:r>
            <a:endParaRPr lang="en-US" dirty="0">
              <a:solidFill>
                <a:schemeClr val="lt1">
                  <a:alpha val="1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lt1">
                    <a:alpha val="30000"/>
                  </a:schemeClr>
                </a:solidFill>
              </a:rPr>
              <a:t> </a:t>
            </a:r>
            <a:endParaRPr lang="en-US" dirty="0">
              <a:solidFill>
                <a:schemeClr val="lt1">
                  <a:alpha val="30000"/>
                </a:schemeClr>
              </a:solidFill>
            </a:endParaRPr>
          </a:p>
          <a:p>
            <a:pPr algn="just"/>
            <a:endParaRPr lang="en-US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11834" y="191849"/>
            <a:ext cx="11168331" cy="3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Software Quality Assurance and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1834" y="3602038"/>
            <a:ext cx="11168332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834" y="1122363"/>
            <a:ext cx="11168332" cy="2387600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A9E1-3B0F-9949-87BF-085290C3EFEE}" type="datetime1">
              <a:rPr lang="en-GB" smtClean="0"/>
              <a:t>29/10/2018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87FE-B322-8547-9D34-D8B7C88CD00F}" type="datetime1">
              <a:rPr lang="en-GB" smtClean="0"/>
              <a:t>29/10/2018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D8F1-5F93-F040-A22B-46E8DB6B6724}" type="datetime1">
              <a:rPr lang="en-GB" smtClean="0"/>
              <a:t>29/10/2018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1ABDC-BD52-1E4B-A2A9-25D8560FD10D}" type="datetime1">
              <a:rPr lang="en-GB" smtClean="0"/>
              <a:t>29/10/2018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B308-E9E3-4C4F-B555-3EE0462A7738}" type="datetime1">
              <a:rPr lang="en-GB" smtClean="0"/>
              <a:t>29/10/2018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5F962-C42C-AC4C-A987-62756C9B23CF}" type="datetime1">
              <a:rPr lang="en-GB" smtClean="0"/>
              <a:t>29/10/2018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F457-A847-5343-A8F8-170F10625194}" type="datetime1">
              <a:rPr lang="en-GB" smtClean="0"/>
              <a:t>29/10/2018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AD0-F1B2-054B-84F5-34BCDDC92D29}" type="datetime1">
              <a:rPr lang="en-GB" smtClean="0"/>
              <a:t>29/10/2018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2F03E-93A3-0848-8ED4-B50EDD23EA25}" type="datetime1">
              <a:rPr lang="en-GB" smtClean="0"/>
              <a:t>29/10/2018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C722-A0AD-7B47-B421-22C08EEAE6E8}" type="datetime1">
              <a:rPr lang="en-GB" smtClean="0"/>
              <a:t>29/10/2018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73" y="1704854"/>
            <a:ext cx="113696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7666" y="6328411"/>
            <a:ext cx="1992702" cy="37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fld id="{5DD6177B-4020-8C42-8456-56037FA630FE}" type="datetime1">
              <a:rPr lang="en-GB" smtClean="0"/>
              <a:t>29/10/2018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573" y="6356350"/>
            <a:ext cx="565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Chapter 1: Basic Concepts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20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AFF93-45AE-CC4D-A56A-612CB3C1AB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fog0000000043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fog0000000043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2.5/legalcode" TargetMode="External"/><Relationship Id="rId2" Type="http://schemas.openxmlformats.org/officeDocument/2006/relationships/hyperlink" Target="http://www.google.com/googlebooks/chrom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Introduction to Software Quality Assurance and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62310" y="6356350"/>
            <a:ext cx="5242704" cy="365125"/>
          </a:xfrm>
        </p:spPr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biggest piece of software you've ever written?</a:t>
            </a:r>
          </a:p>
          <a:p>
            <a:pPr lvl="1"/>
            <a:r>
              <a:rPr lang="en-US" dirty="0"/>
              <a:t>How did you test it?</a:t>
            </a:r>
          </a:p>
          <a:p>
            <a:pPr lvl="1"/>
            <a:r>
              <a:rPr lang="en-US" dirty="0"/>
              <a:t>Did it still have bugs?</a:t>
            </a:r>
          </a:p>
          <a:p>
            <a:r>
              <a:rPr lang="en-US" dirty="0"/>
              <a:t>What kind of bugs in software annoy you the most?</a:t>
            </a:r>
          </a:p>
          <a:p>
            <a:r>
              <a:rPr lang="en-US" dirty="0"/>
              <a:t>What is the worst bug you have ever found?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74776"/>
            <a:ext cx="10604500" cy="41767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On your own</a:t>
            </a:r>
            <a:r>
              <a:rPr lang="en-US" dirty="0"/>
              <a:t>: think of some different examples of the use of software and the possible risks if the software fails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In small groups</a:t>
            </a:r>
            <a:r>
              <a:rPr lang="en-US" dirty="0"/>
              <a:t>: discuss these examples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With the class</a:t>
            </a:r>
            <a:r>
              <a:rPr lang="en-US" dirty="0"/>
              <a:t>: we will then discuss your examples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94" y="0"/>
            <a:ext cx="11369615" cy="1325563"/>
          </a:xfrm>
        </p:spPr>
        <p:txBody>
          <a:bodyPr/>
          <a:lstStyle/>
          <a:p>
            <a:r>
              <a:rPr lang="en-US" dirty="0"/>
              <a:t>Some examples of systems to test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77" r="-5977"/>
          <a:stretch>
            <a:fillRect/>
          </a:stretch>
        </p:blipFill>
        <p:spPr>
          <a:xfrm>
            <a:off x="2471722" y="487158"/>
            <a:ext cx="8844984" cy="53032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771646"/>
          </a:xfrm>
        </p:spPr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7336-1005-604B-9E9C-7B9B6AE138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1729"/>
            <a:ext cx="12192000" cy="35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1"/>
            <a:ext cx="11369615" cy="1028700"/>
          </a:xfrm>
        </p:spPr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887897"/>
            <a:ext cx="11369615" cy="52213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100 major product families</a:t>
            </a:r>
          </a:p>
          <a:p>
            <a:r>
              <a:rPr lang="en-US" dirty="0"/>
              <a:t>80 languages and dialects</a:t>
            </a:r>
          </a:p>
          <a:p>
            <a:r>
              <a:rPr lang="en-US" dirty="0"/>
              <a:t>3 divisions</a:t>
            </a:r>
          </a:p>
          <a:p>
            <a:pPr lvl="1"/>
            <a:r>
              <a:rPr lang="en-US" dirty="0"/>
              <a:t>Platform products and services division (platforms - client work, servers and tools, online services)</a:t>
            </a:r>
          </a:p>
          <a:p>
            <a:pPr lvl="1"/>
            <a:r>
              <a:rPr lang="en-US" dirty="0"/>
              <a:t>Business division (software for businesses - Windows, Office, Explorer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Entertainment and Devices (</a:t>
            </a:r>
            <a:r>
              <a:rPr lang="en-US" dirty="0" err="1"/>
              <a:t>XBox</a:t>
            </a:r>
            <a:r>
              <a:rPr lang="en-US" dirty="0"/>
              <a:t>, </a:t>
            </a:r>
            <a:r>
              <a:rPr lang="en-US" dirty="0" err="1"/>
              <a:t>Kinect</a:t>
            </a:r>
            <a:r>
              <a:rPr lang="en-US" dirty="0"/>
              <a:t>, phones)</a:t>
            </a:r>
          </a:p>
          <a:p>
            <a:r>
              <a:rPr lang="en-US" dirty="0"/>
              <a:t>35,000 software engineers (how many do you think are test engineers?)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600" b="1" dirty="0"/>
              <a:t>Note –</a:t>
            </a:r>
            <a:r>
              <a:rPr lang="en-US" sz="2600" dirty="0"/>
              <a:t> this information is from a book in 2008. Looking at Facts About Microsoft, we might estimate that the number of engineers is about 50,000. https://</a:t>
            </a:r>
            <a:r>
              <a:rPr lang="en-US" sz="2600" dirty="0" err="1"/>
              <a:t>news.microsoft.com</a:t>
            </a:r>
            <a:r>
              <a:rPr lang="en-US" sz="2600" dirty="0"/>
              <a:t>/facts-about-</a:t>
            </a:r>
            <a:r>
              <a:rPr lang="en-US" sz="2600" dirty="0" err="1"/>
              <a:t>microsoft</a:t>
            </a:r>
            <a:r>
              <a:rPr lang="en-US" sz="2600" dirty="0"/>
              <a:t>/#</a:t>
            </a:r>
            <a:r>
              <a:rPr lang="en-US" sz="2600" dirty="0" err="1"/>
              <a:t>RevenueHeadcount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36554"/>
            <a:ext cx="11369615" cy="4351338"/>
          </a:xfrm>
        </p:spPr>
        <p:txBody>
          <a:bodyPr/>
          <a:lstStyle/>
          <a:p>
            <a:r>
              <a:rPr lang="en-US" dirty="0"/>
              <a:t>From previous slide: 35,000 engineers</a:t>
            </a:r>
          </a:p>
          <a:p>
            <a:pPr lvl="1"/>
            <a:r>
              <a:rPr lang="en-US" dirty="0"/>
              <a:t>9,000 test engineers  - about 25% of the total number of engineers</a:t>
            </a:r>
          </a:p>
          <a:p>
            <a:pPr lvl="1"/>
            <a:r>
              <a:rPr lang="en-US" dirty="0"/>
              <a:t>100,000 computers running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6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49254"/>
            <a:ext cx="11369615" cy="4351338"/>
          </a:xfrm>
        </p:spPr>
        <p:txBody>
          <a:bodyPr/>
          <a:lstStyle/>
          <a:p>
            <a:r>
              <a:rPr lang="en-US" dirty="0"/>
              <a:t>Real projects might be 50,000 lines of code or 5 million lines of code</a:t>
            </a:r>
          </a:p>
          <a:p>
            <a:r>
              <a:rPr lang="en-US" dirty="0"/>
              <a:t>They are linked to libraries which change and might cause failures in this code</a:t>
            </a:r>
          </a:p>
          <a:p>
            <a:r>
              <a:rPr lang="en-US" dirty="0"/>
              <a:t>Complex systems can have unforeseen interactions between different parts of the system</a:t>
            </a:r>
          </a:p>
          <a:p>
            <a:r>
              <a:rPr lang="en-US" dirty="0"/>
              <a:t>In this course, we will think about how we manage real systems such as those that Microsoft make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18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7850" cy="365125"/>
          </a:xfrm>
        </p:spPr>
        <p:txBody>
          <a:bodyPr/>
          <a:lstStyle/>
          <a:p>
            <a:r>
              <a:rPr lang="en-US" dirty="0"/>
              <a:t>Chapter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1110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703997"/>
          </a:xfrm>
        </p:spPr>
        <p:txBody>
          <a:bodyPr/>
          <a:lstStyle/>
          <a:p>
            <a:r>
              <a:rPr lang="en-US" dirty="0"/>
              <a:t>Errors, Faults and Failures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64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545345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826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Failure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4494842" y="2515901"/>
            <a:ext cx="95861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8069652" y="2515901"/>
            <a:ext cx="95861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70541" y="1015919"/>
            <a:ext cx="11073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There are different aspects to the problems we find in software.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28262" y="4436125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Incidents</a:t>
            </a:r>
          </a:p>
        </p:txBody>
      </p:sp>
      <p:cxnSp>
        <p:nvCxnSpPr>
          <p:cNvPr id="14" name="Straight Arrow Connector 13"/>
          <p:cNvCxnSpPr>
            <a:stCxn id="8" idx="2"/>
            <a:endCxn id="12" idx="0"/>
          </p:cNvCxnSpPr>
          <p:nvPr/>
        </p:nvCxnSpPr>
        <p:spPr>
          <a:xfrm>
            <a:off x="10336362" y="3106451"/>
            <a:ext cx="0" cy="1329674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08030" y="1690777"/>
            <a:ext cx="0" cy="3926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273" y="2367852"/>
            <a:ext cx="122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273" y="4742807"/>
            <a:ext cx="99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9264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main purpose of quality assurance and testing </a:t>
            </a:r>
          </a:p>
          <a:p>
            <a:r>
              <a:rPr lang="en-US" dirty="0"/>
              <a:t>Discuss the terms testing and debugging</a:t>
            </a:r>
          </a:p>
          <a:p>
            <a:r>
              <a:rPr lang="en-US" dirty="0"/>
              <a:t>Talk about some different problems you have found with software</a:t>
            </a:r>
          </a:p>
          <a:p>
            <a:r>
              <a:rPr lang="en-US" dirty="0"/>
              <a:t>Describe the role of testing at Microsoft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4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911586"/>
          </a:xfrm>
        </p:spPr>
        <p:txBody>
          <a:bodyPr/>
          <a:lstStyle/>
          <a:p>
            <a:r>
              <a:rPr lang="en-US" dirty="0"/>
              <a:t>Errors, Faults and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573" y="1328468"/>
            <a:ext cx="11369615" cy="4727724"/>
          </a:xfrm>
        </p:spPr>
        <p:txBody>
          <a:bodyPr>
            <a:normAutofit/>
          </a:bodyPr>
          <a:lstStyle/>
          <a:p>
            <a:r>
              <a:rPr lang="en-US" dirty="0"/>
              <a:t>Errors (or mistakes) – A problem that is introduced into a system during development.</a:t>
            </a:r>
          </a:p>
          <a:p>
            <a:r>
              <a:rPr lang="en-US" dirty="0"/>
              <a:t>Faults (defects) - A result of an error. </a:t>
            </a:r>
          </a:p>
          <a:p>
            <a:pPr lvl="1"/>
            <a:r>
              <a:rPr lang="en-US" dirty="0"/>
              <a:t>If a designer makes an error that adds something that we don’t want, the fault is incorrect execution. </a:t>
            </a:r>
          </a:p>
          <a:p>
            <a:pPr lvl="1"/>
            <a:r>
              <a:rPr lang="en-US" dirty="0"/>
              <a:t>If a designer makes an error that misses out something, then the fault is something that is not in the software. </a:t>
            </a:r>
          </a:p>
          <a:p>
            <a:r>
              <a:rPr lang="en-US" dirty="0"/>
              <a:t>Failures – The result when a fault executes. </a:t>
            </a:r>
          </a:p>
          <a:p>
            <a:r>
              <a:rPr lang="en-US" dirty="0"/>
              <a:t>Incidents – The symptoms that indicates that there is a fault.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2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2974"/>
            <a:ext cx="11369615" cy="4693218"/>
          </a:xfrm>
        </p:spPr>
        <p:txBody>
          <a:bodyPr/>
          <a:lstStyle/>
          <a:p>
            <a:r>
              <a:rPr lang="en-US" dirty="0"/>
              <a:t>In testing, we develop different test cases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set of inputs to a system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expected output </a:t>
            </a:r>
          </a:p>
          <a:p>
            <a:r>
              <a:rPr lang="en-US" dirty="0"/>
              <a:t>Each test case should be identifiable, e.g. assigned a Test ID</a:t>
            </a:r>
          </a:p>
          <a:p>
            <a:r>
              <a:rPr lang="en-US" dirty="0"/>
              <a:t>We should review the outputs of tests to check if they reveal any problems and areas for further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Relationship between Development, Testing and Quality Assurance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7850" cy="365125"/>
          </a:xfrm>
        </p:spPr>
        <p:txBody>
          <a:bodyPr/>
          <a:lstStyle/>
          <a:p>
            <a:r>
              <a:rPr lang="en-US" dirty="0"/>
              <a:t>Chapter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74761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the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2974"/>
            <a:ext cx="11369615" cy="4693218"/>
          </a:xfrm>
        </p:spPr>
        <p:txBody>
          <a:bodyPr>
            <a:normAutofit/>
          </a:bodyPr>
          <a:lstStyle/>
          <a:p>
            <a:r>
              <a:rPr lang="en-US" dirty="0"/>
              <a:t>How do we make software of the size and complexity of Microsoft (and other companies…)? </a:t>
            </a:r>
          </a:p>
          <a:p>
            <a:r>
              <a:rPr lang="en-US" dirty="0"/>
              <a:t>Back to Software Lifecycle module:</a:t>
            </a:r>
          </a:p>
          <a:p>
            <a:pPr lvl="1"/>
            <a:r>
              <a:rPr lang="en-US" dirty="0"/>
              <a:t>Make sure people build things with right tools and methods</a:t>
            </a:r>
          </a:p>
          <a:p>
            <a:pPr lvl="1"/>
            <a:r>
              <a:rPr lang="en-US" dirty="0"/>
              <a:t>Make sure the system has a sensible architecture</a:t>
            </a:r>
          </a:p>
          <a:p>
            <a:pPr lvl="1"/>
            <a:r>
              <a:rPr lang="en-US" dirty="0"/>
              <a:t>Use walkthroughs to make sure we agree on what is being done and how it is being done</a:t>
            </a:r>
          </a:p>
          <a:p>
            <a:r>
              <a:rPr lang="en-US" dirty="0"/>
              <a:t>TESTING is also a vital part of this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Joel Test on how to better code</a:t>
            </a:r>
            <a:br>
              <a:rPr lang="en-US" dirty="0"/>
            </a:br>
            <a:r>
              <a:rPr lang="en-US" sz="2800" dirty="0">
                <a:hlinkClick r:id="rId3"/>
              </a:rPr>
              <a:t>http://www.joelonsoftware.com/articles/fog0000000043.html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you use source control?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you make a build in one step?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make daily builds?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 bug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fix bugs before writing new code?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an up-to-date schedule?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have a spec?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programmers have quiet working conditions?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use the best tools money can buy?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have testers?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new candidates write code during their interview?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do hallway usability testing?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1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score?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"A score of 12 is perfect, 11 is tolerable, but 10 or lower and you've got serious problems. </a:t>
            </a:r>
          </a:p>
          <a:p>
            <a:pPr marL="0" indent="0">
              <a:buNone/>
            </a:pPr>
            <a:r>
              <a:rPr lang="en-US" dirty="0"/>
              <a:t>The truth is that most software organizations are running with a score of 2 or 3, and they need serious help, because companies like Microsoft run at 12 full-time.”</a:t>
            </a:r>
          </a:p>
          <a:p>
            <a:pPr marL="0" indent="0" algn="r">
              <a:buNone/>
            </a:pPr>
            <a:r>
              <a:rPr lang="en-US" sz="2800" dirty="0"/>
              <a:t>Joel </a:t>
            </a:r>
            <a:r>
              <a:rPr lang="en-US" sz="2800" dirty="0" err="1"/>
              <a:t>Spolsky</a:t>
            </a:r>
            <a:r>
              <a:rPr lang="en-US" sz="2800" dirty="0"/>
              <a:t>, </a:t>
            </a:r>
            <a:r>
              <a:rPr lang="en-US" sz="2800" dirty="0" err="1"/>
              <a:t>joelonsoftware.com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9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testing fits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59798"/>
            <a:ext cx="1136961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Testing at the module (unit) level ensures that the underlying building blocks of the system do what is expected of them</a:t>
            </a:r>
          </a:p>
          <a:p>
            <a:pPr lvl="1"/>
            <a:r>
              <a:rPr lang="en-US" dirty="0"/>
              <a:t>This can be done for higher level modules that build on the low level modules</a:t>
            </a:r>
          </a:p>
          <a:p>
            <a:pPr lvl="1"/>
            <a:r>
              <a:rPr lang="en-US" dirty="0"/>
              <a:t>It can be repeated, checking that we don't break this module later in its life</a:t>
            </a:r>
          </a:p>
          <a:p>
            <a:r>
              <a:rPr lang="en-US" dirty="0"/>
              <a:t>Testing at the subsystem level checks that each subsystem does what it is supposed (and keeps doing it)</a:t>
            </a:r>
          </a:p>
          <a:p>
            <a:r>
              <a:rPr lang="en-US" dirty="0"/>
              <a:t>Integration testing checks that the whole system works as it should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1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testing fits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483562"/>
            <a:ext cx="11369615" cy="4351338"/>
          </a:xfrm>
        </p:spPr>
        <p:txBody>
          <a:bodyPr/>
          <a:lstStyle/>
          <a:p>
            <a:r>
              <a:rPr lang="en-US" dirty="0"/>
              <a:t>Testing checks your daily building (2,3)</a:t>
            </a:r>
          </a:p>
          <a:p>
            <a:r>
              <a:rPr lang="en-US" dirty="0"/>
              <a:t>Testing shows that bugs have been fixed (4,5)</a:t>
            </a:r>
          </a:p>
          <a:p>
            <a:r>
              <a:rPr lang="en-US" dirty="0"/>
              <a:t>Testing indicates how you are doing against the schedule (6) </a:t>
            </a:r>
          </a:p>
          <a:p>
            <a:r>
              <a:rPr lang="en-US" dirty="0"/>
              <a:t>Testing validates development against the specification (7,10)</a:t>
            </a:r>
          </a:p>
          <a:p>
            <a:r>
              <a:rPr lang="en-US" dirty="0"/>
              <a:t>Usability testing checks you are building what users want (12)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6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Joel Test on how to better code</a:t>
            </a:r>
            <a:br>
              <a:rPr lang="en-US" dirty="0"/>
            </a:br>
            <a:r>
              <a:rPr lang="en-US" sz="2800" dirty="0">
                <a:hlinkClick r:id="rId3"/>
              </a:rPr>
              <a:t>http://www.joelonsoftware.com/articles/fog0000000043.html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use source control?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Can you make a build in one step?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make daily builds?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have a bug database?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fix bugs before writing new code?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have an up-to-date schedule?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have a specification?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programmers have quiet working conditions?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use the best tools money can buy?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have testers?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new candidates write code during their interview?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do hallway usability testing?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obvious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59798"/>
            <a:ext cx="11369615" cy="4351338"/>
          </a:xfrm>
        </p:spPr>
        <p:txBody>
          <a:bodyPr/>
          <a:lstStyle/>
          <a:p>
            <a:r>
              <a:rPr lang="en-US" dirty="0"/>
              <a:t>If testing is to be frequently repeated, then </a:t>
            </a:r>
            <a:r>
              <a:rPr lang="en-US" b="1" dirty="0"/>
              <a:t>it really needs to be automated</a:t>
            </a:r>
          </a:p>
          <a:p>
            <a:r>
              <a:rPr lang="en-US" dirty="0"/>
              <a:t>Apply this at different levels of testing: </a:t>
            </a:r>
          </a:p>
          <a:p>
            <a:pPr lvl="1"/>
            <a:r>
              <a:rPr lang="en-US" dirty="0"/>
              <a:t>That is fairly well adopted for unit tests (and will be covered in this course)</a:t>
            </a:r>
          </a:p>
          <a:p>
            <a:pPr lvl="1"/>
            <a:r>
              <a:rPr lang="en-US" dirty="0"/>
              <a:t>It should be just as true for subsystem and system level testing</a:t>
            </a:r>
          </a:p>
          <a:p>
            <a:r>
              <a:rPr lang="en-US" dirty="0"/>
              <a:t>This may take effort - you need to be able to reproduce user inputs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 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need for testing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7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0FAE-A68C-6B45-A672-624DF43F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Quality Assurance and Quality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CEF-5933-E74A-9A60-939875B9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your definition of the following terms?</a:t>
            </a:r>
          </a:p>
          <a:p>
            <a:pPr lvl="1"/>
            <a:r>
              <a:rPr lang="en-GB" dirty="0"/>
              <a:t>Quality Management</a:t>
            </a:r>
          </a:p>
          <a:p>
            <a:pPr lvl="1"/>
            <a:r>
              <a:rPr lang="en-GB" dirty="0"/>
              <a:t>Quality Assurance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9988D-63BC-8E47-A8F4-05298C36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BB96A-2B11-5241-BC1A-35D6DC2E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8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0FAE-A68C-6B45-A672-624DF43F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Quality Assurance and Quality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CEF-5933-E74A-9A60-939875B9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What is your definition of the following terms?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Quality Management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Quality Assurance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Software quality management is concerned with ensuring that developed software systems are ‘fit for purpose.’ – Sommerville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Organisation based quality management – processes and standards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Project based quality management – following the processes and meeting the standards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9988D-63BC-8E47-A8F4-05298C36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BB96A-2B11-5241-BC1A-35D6DC2E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74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0FAE-A68C-6B45-A672-624DF43F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Quality Assurance and Quality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CEF-5933-E74A-9A60-939875B9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What is your definition of the following terms?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Quality Management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Quality Assurance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Quality assurance -  definition of processes and standards that should lead to high-quality products. </a:t>
            </a:r>
          </a:p>
          <a:p>
            <a:pPr>
              <a:lnSpc>
                <a:spcPct val="120000"/>
              </a:lnSpc>
            </a:pPr>
            <a:r>
              <a:rPr lang="en-GB" dirty="0"/>
              <a:t>Quality control – checking that the processes have been followed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9988D-63BC-8E47-A8F4-05298C36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BB96A-2B11-5241-BC1A-35D6DC2E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1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everything?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11834" y="6356352"/>
            <a:ext cx="7311366" cy="3651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7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28468"/>
            <a:ext cx="11369615" cy="4727724"/>
          </a:xfrm>
        </p:spPr>
        <p:txBody>
          <a:bodyPr>
            <a:normAutofit/>
          </a:bodyPr>
          <a:lstStyle/>
          <a:p>
            <a:r>
              <a:rPr lang="en-US" dirty="0"/>
              <a:t>Is it possible to test all possible aspects of a program?</a:t>
            </a:r>
          </a:p>
          <a:p>
            <a:r>
              <a:rPr lang="en-US" dirty="0"/>
              <a:t>Why do you think that? </a:t>
            </a:r>
          </a:p>
          <a:p>
            <a:r>
              <a:rPr lang="en-US" dirty="0"/>
              <a:t>What is considered ‘good enough’? Some topics: </a:t>
            </a:r>
          </a:p>
          <a:p>
            <a:pPr lvl="1"/>
            <a:r>
              <a:rPr lang="en-US" dirty="0"/>
              <a:t>Test early and test often</a:t>
            </a:r>
          </a:p>
          <a:p>
            <a:pPr lvl="1"/>
            <a:r>
              <a:rPr lang="en-US" dirty="0"/>
              <a:t>Integrate development and testing lifecycles </a:t>
            </a:r>
          </a:p>
          <a:p>
            <a:pPr lvl="1"/>
            <a:r>
              <a:rPr lang="en-US" dirty="0"/>
              <a:t>Formalize the testing methodology </a:t>
            </a:r>
          </a:p>
          <a:p>
            <a:pPr lvl="1"/>
            <a:r>
              <a:rPr lang="en-US" dirty="0"/>
              <a:t>Develop a comprehensive test plan </a:t>
            </a:r>
          </a:p>
          <a:p>
            <a:pPr lvl="1"/>
            <a:r>
              <a:rPr lang="en-US" dirty="0"/>
              <a:t>Use static and dynamic testing </a:t>
            </a:r>
          </a:p>
          <a:p>
            <a:r>
              <a:rPr lang="en-US" dirty="0"/>
              <a:t>Balancing time, money and quality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view of Google’s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96" y="1345720"/>
            <a:ext cx="11231592" cy="490267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http://www.google.com/googlebooks/chrome/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document is covered by the license </a:t>
            </a:r>
          </a:p>
          <a:p>
            <a:pPr lvl="1"/>
            <a:r>
              <a:rPr lang="en-US" dirty="0">
                <a:hlinkClick r:id="rId3"/>
              </a:rPr>
              <a:t>http://creativecommons.org/licenses/by-nc-nd/2.5/legalcode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98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0"/>
            <a:ext cx="6902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0"/>
            <a:ext cx="892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1" y="0"/>
            <a:ext cx="8623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1" y="0"/>
            <a:ext cx="739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ever program…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1387"/>
            <a:ext cx="11369615" cy="4351338"/>
          </a:xfrm>
          <a:ln w="762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360000" tIns="36000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 Print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20 GOTO 10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09975" y="3396694"/>
            <a:ext cx="7486488" cy="15949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does the program do? </a:t>
            </a:r>
          </a:p>
          <a:p>
            <a:pPr algn="ctr"/>
            <a:r>
              <a:rPr lang="en-US" sz="4000" dirty="0"/>
              <a:t>How could we test the program?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80559" y="33523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2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5100"/>
            <a:ext cx="9144000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81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0"/>
            <a:ext cx="903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3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7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8737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1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Terms: </a:t>
            </a:r>
          </a:p>
          <a:p>
            <a:pPr lvl="1"/>
            <a:r>
              <a:rPr lang="en-US"/>
              <a:t>Error, Fault, </a:t>
            </a:r>
            <a:r>
              <a:rPr lang="en-US" dirty="0"/>
              <a:t>Failure, Incident, Test Case </a:t>
            </a:r>
          </a:p>
          <a:p>
            <a:r>
              <a:rPr lang="en-US" dirty="0"/>
              <a:t>Relationship between testing and development</a:t>
            </a:r>
          </a:p>
          <a:p>
            <a:pPr lvl="1"/>
            <a:r>
              <a:rPr lang="en-US" dirty="0"/>
              <a:t>Joel’s example list of points for good development practice</a:t>
            </a:r>
          </a:p>
          <a:p>
            <a:r>
              <a:rPr lang="en-US" dirty="0"/>
              <a:t>The need for automation at different levels of testing</a:t>
            </a:r>
          </a:p>
          <a:p>
            <a:pPr lvl="1"/>
            <a:r>
              <a:rPr lang="en-US" dirty="0"/>
              <a:t>Example of testing at Google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1: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1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45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7850" cy="365125"/>
          </a:xfrm>
        </p:spPr>
        <p:txBody>
          <a:bodyPr/>
          <a:lstStyle/>
          <a:p>
            <a:r>
              <a:rPr lang="en-US"/>
              <a:t>Chapter 1: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77558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4D6938D-8374-F94E-A422-7989B506C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A2939-3EC7-734E-A6DB-B0F11983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Chapter 1: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30919-90B4-8244-B9F0-EFE553E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0AFF93-45AE-CC4D-A56A-612CB3C1AB5C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506D2-8731-6547-837C-B49126F273F1}"/>
              </a:ext>
            </a:extLst>
          </p:cNvPr>
          <p:cNvSpPr txBox="1"/>
          <p:nvPr/>
        </p:nvSpPr>
        <p:spPr>
          <a:xfrm>
            <a:off x="159026" y="861391"/>
            <a:ext cx="118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How do we test that a camera captures the correct image?</a:t>
            </a:r>
          </a:p>
        </p:txBody>
      </p:sp>
    </p:spTree>
    <p:extLst>
      <p:ext uri="{BB962C8B-B14F-4D97-AF65-F5344CB8AC3E}">
        <p14:creationId xmlns:p14="http://schemas.microsoft.com/office/powerpoint/2010/main" val="150160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18" r="-18618"/>
          <a:stretch>
            <a:fillRect/>
          </a:stretch>
        </p:blipFill>
        <p:spPr>
          <a:xfrm rot="21291321">
            <a:off x="-753664" y="-193232"/>
            <a:ext cx="12466507" cy="7030457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4281" y="6187073"/>
            <a:ext cx="3890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credit and license use: see Slide notes</a:t>
            </a:r>
          </a:p>
        </p:txBody>
      </p:sp>
      <p:pic>
        <p:nvPicPr>
          <p:cNvPr id="215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00011">
            <a:off x="8132863" y="1826335"/>
            <a:ext cx="3577838" cy="429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0"/>
            <a:ext cx="9762227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What is a software bug?</a:t>
            </a:r>
          </a:p>
        </p:txBody>
      </p:sp>
    </p:spTree>
    <p:extLst>
      <p:ext uri="{BB962C8B-B14F-4D97-AF65-F5344CB8AC3E}">
        <p14:creationId xmlns:p14="http://schemas.microsoft.com/office/powerpoint/2010/main" val="113067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97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We can all create ‘bugs’</a:t>
            </a:r>
          </a:p>
        </p:txBody>
      </p:sp>
      <p:pic>
        <p:nvPicPr>
          <p:cNvPr id="2253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544" y="2454722"/>
            <a:ext cx="9778055" cy="296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5"/>
          <p:cNvSpPr txBox="1">
            <a:spLocks noChangeArrowheads="1"/>
          </p:cNvSpPr>
          <p:nvPr/>
        </p:nvSpPr>
        <p:spPr bwMode="auto">
          <a:xfrm>
            <a:off x="609600" y="1196975"/>
            <a:ext cx="1099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“If debugging is the process of removing bugs, then programming must be the process of putting them in.” </a:t>
            </a:r>
            <a:br>
              <a:rPr lang="en-US" dirty="0"/>
            </a:br>
            <a:r>
              <a:rPr lang="en-US" b="0" dirty="0"/>
              <a:t>E. J. </a:t>
            </a:r>
            <a:r>
              <a:rPr lang="en-US" b="0" dirty="0" err="1"/>
              <a:t>Dijkstra</a:t>
            </a:r>
            <a:r>
              <a:rPr lang="en-US" b="0" dirty="0"/>
              <a:t>*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800" y="5424422"/>
            <a:ext cx="1164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quote is sometimes accredited to </a:t>
            </a:r>
            <a:r>
              <a:rPr lang="en-US" dirty="0" err="1"/>
              <a:t>Dijkstra</a:t>
            </a:r>
            <a:r>
              <a:rPr lang="en-US" dirty="0"/>
              <a:t>, but I haven’t found the original source. Whether or not he said it, it has an element of truth.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9172731" y="3772274"/>
            <a:ext cx="2962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 and license use: see Slide notes</a:t>
            </a:r>
          </a:p>
        </p:txBody>
      </p:sp>
    </p:spTree>
    <p:extLst>
      <p:ext uri="{BB962C8B-B14F-4D97-AF65-F5344CB8AC3E}">
        <p14:creationId xmlns:p14="http://schemas.microsoft.com/office/powerpoint/2010/main" val="160358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for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There is no difference between testing and debugging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purpose of testing is to show that the software works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The purpose of testing is to show that the software doesn’t work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purpose of testing is not to prove anything specific, but to reduce the risk of using the software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Testing is a mental discipline that helps all IT professionals develop higher quality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(goal) of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“If our goal is to demonstrate that a program has no errors, then we will be steered subconsciously toward this goal; that is, we tend to select test data that have a low probability of causing the program to fail. On the other hand, if our goal is to demonstrate that a program has errors, our test data will have a higher probability of finding errors. The latter approach will add more value to the program than the former.”</a:t>
            </a:r>
          </a:p>
          <a:p>
            <a:r>
              <a:rPr lang="en-US" sz="2000" dirty="0"/>
              <a:t>Myers, </a:t>
            </a:r>
            <a:r>
              <a:rPr lang="en-US" sz="2000" dirty="0" err="1"/>
              <a:t>Badgett</a:t>
            </a:r>
            <a:r>
              <a:rPr lang="en-US" sz="2000" dirty="0"/>
              <a:t>, Sandler,  “The Art of Software Testing”, 2012, John Wiley &amp; Sons, Inc., New Jersey, USA.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Template" id="{152554A7-787E-AD44-B073-DFEA633F6A56}" vid="{58114130-8BE6-0D42-A791-7ADB79B59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SlideTemplate</Template>
  <TotalTime>790</TotalTime>
  <Words>2215</Words>
  <Application>Microsoft Office PowerPoint</Application>
  <PresentationFormat>宽屏</PresentationFormat>
  <Paragraphs>300</Paragraphs>
  <Slides>45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Courier New</vt:lpstr>
      <vt:lpstr>Office Theme</vt:lpstr>
      <vt:lpstr>Introduction to Software Quality Assurance and Testing</vt:lpstr>
      <vt:lpstr>Learning Objectives</vt:lpstr>
      <vt:lpstr>The need for testing</vt:lpstr>
      <vt:lpstr>My first ever program… </vt:lpstr>
      <vt:lpstr>PowerPoint 演示文稿</vt:lpstr>
      <vt:lpstr>What is a software bug?</vt:lpstr>
      <vt:lpstr>We can all create ‘bugs’</vt:lpstr>
      <vt:lpstr>What is the purpose for testing?</vt:lpstr>
      <vt:lpstr>The purpose (goal) of testing</vt:lpstr>
      <vt:lpstr>Your Experience</vt:lpstr>
      <vt:lpstr>Exercise</vt:lpstr>
      <vt:lpstr>Some examples of systems to test</vt:lpstr>
      <vt:lpstr>Microsoft’s Experience</vt:lpstr>
      <vt:lpstr>Microsoft’s Experience</vt:lpstr>
      <vt:lpstr>Microsoft’s Experience</vt:lpstr>
      <vt:lpstr>The challenge of scale</vt:lpstr>
      <vt:lpstr>Any Questions?</vt:lpstr>
      <vt:lpstr>Basic Terminology</vt:lpstr>
      <vt:lpstr>Errors, Faults and Failures</vt:lpstr>
      <vt:lpstr>Errors, Faults and Failures</vt:lpstr>
      <vt:lpstr>Test Cases</vt:lpstr>
      <vt:lpstr>Relationship between Development, Testing and Quality Assurance</vt:lpstr>
      <vt:lpstr>Testing and the Lifecycle</vt:lpstr>
      <vt:lpstr>The Joel Test on how to better code http://www.joelonsoftware.com/articles/fog0000000043.html </vt:lpstr>
      <vt:lpstr>What is a good score?</vt:lpstr>
      <vt:lpstr>Where testing fits (1)</vt:lpstr>
      <vt:lpstr>Where testing fits (2)</vt:lpstr>
      <vt:lpstr>The Joel Test on how to better code http://www.joelonsoftware.com/articles/fog0000000043.html </vt:lpstr>
      <vt:lpstr>Less obvious issues</vt:lpstr>
      <vt:lpstr>Software Quality Assurance and Quality Management</vt:lpstr>
      <vt:lpstr>Software Quality Assurance and Quality Management</vt:lpstr>
      <vt:lpstr>Software Quality Assurance and Quality Management</vt:lpstr>
      <vt:lpstr>Test everything?</vt:lpstr>
      <vt:lpstr>Test Everything?</vt:lpstr>
      <vt:lpstr>One view of Google’s Experience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Concepts</dc:title>
  <dc:creator>Neil Taylor [nst]</dc:creator>
  <cp:lastModifiedBy>杨 沛怡</cp:lastModifiedBy>
  <cp:revision>38</cp:revision>
  <cp:lastPrinted>2017-04-10T07:29:29Z</cp:lastPrinted>
  <dcterms:created xsi:type="dcterms:W3CDTF">2016-03-27T07:47:17Z</dcterms:created>
  <dcterms:modified xsi:type="dcterms:W3CDTF">2018-10-29T06:31:34Z</dcterms:modified>
</cp:coreProperties>
</file>